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4" d="100"/>
          <a:sy n="54" d="100"/>
        </p:scale>
        <p:origin x="7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7777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"/>
            <a:ext cx="14630400" cy="54864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1"/>
            <a:ext cx="14630400" cy="54864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5952164"/>
            <a:ext cx="9326880" cy="1755648"/>
          </a:xfrm>
        </p:spPr>
        <p:txBody>
          <a:bodyPr anchor="ctr">
            <a:normAutofit/>
          </a:bodyPr>
          <a:lstStyle>
            <a:lvl1pPr algn="r">
              <a:defRPr sz="6000" spc="24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32720" y="5952164"/>
            <a:ext cx="3840480" cy="1755648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48640" indent="0" algn="ctr">
              <a:buNone/>
              <a:defRPr sz="216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2160"/>
            </a:lvl4pPr>
            <a:lvl5pPr marL="2194560" indent="0" algn="ctr">
              <a:buNone/>
              <a:defRPr sz="2160"/>
            </a:lvl5pPr>
            <a:lvl6pPr marL="2743200" indent="0" algn="ctr">
              <a:buNone/>
              <a:defRPr sz="2160"/>
            </a:lvl6pPr>
            <a:lvl7pPr marL="3291840" indent="0" algn="ctr">
              <a:buNone/>
              <a:defRPr sz="2160"/>
            </a:lvl7pPr>
            <a:lvl8pPr marL="3840480" indent="0" algn="ctr">
              <a:buNone/>
              <a:defRPr sz="2160"/>
            </a:lvl8pPr>
            <a:lvl9pPr marL="4389120" indent="0" algn="ctr">
              <a:buNone/>
              <a:defRPr sz="21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smtClean="0"/>
              <a:t>1/30/2024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064212" y="6316927"/>
            <a:ext cx="0" cy="10972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05777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1/30/2024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70198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1" y="914400"/>
            <a:ext cx="3154680" cy="649224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88721" y="914400"/>
            <a:ext cx="9098280" cy="64922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1/30/2024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2070080" y="71116"/>
            <a:ext cx="0" cy="109728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68552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399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1/30/2024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46007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4630400" cy="54864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1"/>
            <a:ext cx="14630400" cy="54864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5952164"/>
            <a:ext cx="9326880" cy="1755648"/>
          </a:xfrm>
        </p:spPr>
        <p:txBody>
          <a:bodyPr anchor="ctr">
            <a:normAutofit/>
          </a:bodyPr>
          <a:lstStyle>
            <a:lvl1pPr algn="r">
              <a:defRPr sz="6000" b="0" spc="24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32720" y="5952164"/>
            <a:ext cx="3840480" cy="1755648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16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1/30/2024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064212" y="6316927"/>
            <a:ext cx="0" cy="10972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720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954" y="702259"/>
            <a:ext cx="11664086" cy="17995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28952" y="2743200"/>
            <a:ext cx="5705856" cy="48280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87184" y="2743200"/>
            <a:ext cx="5705856" cy="48280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1/30/2024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64326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954" y="2615563"/>
            <a:ext cx="5705856" cy="987552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760" b="0" cap="none" baseline="0">
                <a:solidFill>
                  <a:schemeClr val="accent1"/>
                </a:solidFill>
                <a:latin typeface="+mn-lt"/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8954" y="3561346"/>
            <a:ext cx="5705856" cy="40098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189066" y="2615563"/>
            <a:ext cx="5705856" cy="987552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76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marL="0" lvl="0" indent="0" algn="l" defTabSz="1097280" rtl="0" eaLnBrk="1" latinLnBrk="0" hangingPunct="1">
              <a:lnSpc>
                <a:spcPct val="90000"/>
              </a:lnSpc>
              <a:spcBef>
                <a:spcPts val="216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89066" y="3561346"/>
            <a:ext cx="5705856" cy="40098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1/30/2024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30651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1/30/2024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78667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1/30/2024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37961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28954" y="565811"/>
            <a:ext cx="5266944" cy="2084832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0" y="987552"/>
            <a:ext cx="6814109" cy="6221578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192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8954" y="2709007"/>
            <a:ext cx="5266944" cy="4514753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720"/>
              </a:spcBef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1/30/2024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6576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5952166"/>
            <a:ext cx="9326880" cy="1755648"/>
          </a:xfrm>
        </p:spPr>
        <p:txBody>
          <a:bodyPr anchor="ctr">
            <a:normAutofit/>
          </a:bodyPr>
          <a:lstStyle>
            <a:lvl1pPr algn="r">
              <a:defRPr sz="6000" spc="24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4626742" cy="54864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332720" y="5952166"/>
            <a:ext cx="3840480" cy="1755648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16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1/30/2024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064212" y="6316927"/>
            <a:ext cx="0" cy="109728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39322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28954" y="702259"/>
            <a:ext cx="11664086" cy="1799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954" y="2743200"/>
            <a:ext cx="11664088" cy="482803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28955" y="7764845"/>
            <a:ext cx="2584972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smtClean="0"/>
              <a:pPr/>
              <a:t>1/30/2024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519" y="7764845"/>
            <a:ext cx="7081751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004800" y="7764845"/>
            <a:ext cx="1168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14400" y="991589"/>
            <a:ext cx="0" cy="109728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057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p:hf sldNum="0" hdr="0" ftr="0" dt="0"/>
  <p:txStyles>
    <p:titleStyle>
      <a:lvl1pPr algn="l" defTabSz="1097280" rtl="0" eaLnBrk="1" latinLnBrk="0" hangingPunct="1">
        <a:lnSpc>
          <a:spcPct val="80000"/>
        </a:lnSpc>
        <a:spcBef>
          <a:spcPct val="0"/>
        </a:spcBef>
        <a:buNone/>
        <a:defRPr sz="6000" kern="1200" cap="all" spc="12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109728" indent="-109728" algn="l" defTabSz="1097280" rtl="0" eaLnBrk="1" latinLnBrk="0" hangingPunct="1">
        <a:lnSpc>
          <a:spcPct val="90000"/>
        </a:lnSpc>
        <a:spcBef>
          <a:spcPts val="1440"/>
        </a:spcBef>
        <a:spcAft>
          <a:spcPts val="24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318211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537667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713232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4pPr>
      <a:lvl5pPr marL="932688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6pPr>
      <a:lvl7pPr marL="1272845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7pPr>
      <a:lvl8pPr marL="1459382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8pPr>
      <a:lvl9pPr marL="1634947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144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079188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6000" dirty="0">
                <a:solidFill>
                  <a:srgbClr val="1B1B27"/>
                </a:solidFill>
                <a:latin typeface="Times New Roman" panose="02020603050405020304" pitchFamily="18" charset="0"/>
                <a:ea typeface="Corben" pitchFamily="34" charset="-122"/>
                <a:cs typeface="Times New Roman" panose="02020603050405020304" pitchFamily="18" charset="0"/>
              </a:rPr>
              <a:t>MLP  for classify IRIS dataset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319599" y="3801189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319599" y="4406503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319599" y="5011817"/>
            <a:ext cx="7477601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sz="3200" b="1" dirty="0">
                <a:solidFill>
                  <a:srgbClr val="B05EF1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Professor R. Ghaderi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6319599" y="5706070"/>
            <a:ext cx="7477601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sz="3200" b="1" dirty="0">
                <a:solidFill>
                  <a:srgbClr val="B05EF1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Seyed Mohammad Sajadi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430072" y="449818"/>
            <a:ext cx="4838700" cy="4089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20"/>
              </a:lnSpc>
              <a:buNone/>
            </a:pPr>
            <a:r>
              <a:rPr lang="en-US" sz="4000" b="1" dirty="0">
                <a:solidFill>
                  <a:srgbClr val="F44444"/>
                </a:solidFill>
                <a:latin typeface="Times New Roman" panose="02020603050405020304" pitchFamily="18" charset="0"/>
                <a:ea typeface="Corben" pitchFamily="34" charset="-122"/>
                <a:cs typeface="Times New Roman" panose="02020603050405020304" pitchFamily="18" charset="0"/>
              </a:rPr>
              <a:t>K-Neighbors Classifier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072" y="1185863"/>
            <a:ext cx="7770138" cy="3930253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1253" y="5300067"/>
            <a:ext cx="4107656" cy="248209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624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162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581513" y="548045"/>
            <a:ext cx="4206240" cy="4982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24"/>
              </a:lnSpc>
              <a:buNone/>
            </a:pPr>
            <a:r>
              <a:rPr lang="en-US" sz="4000" b="1" dirty="0">
                <a:solidFill>
                  <a:srgbClr val="F44444"/>
                </a:solidFill>
                <a:latin typeface="Times New Roman" panose="02020603050405020304" pitchFamily="18" charset="0"/>
                <a:ea typeface="Corben" pitchFamily="34" charset="-122"/>
                <a:cs typeface="Times New Roman" panose="02020603050405020304" pitchFamily="18" charset="0"/>
              </a:rPr>
              <a:t>Powell-Beale-CG</a:t>
            </a:r>
            <a:endParaRPr lang="en-US" sz="313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2581513" y="1270516"/>
            <a:ext cx="9467374" cy="1330643"/>
          </a:xfrm>
          <a:prstGeom prst="roundRect">
            <a:avLst>
              <a:gd name="adj" fmla="val 6740"/>
            </a:avLst>
          </a:prstGeom>
          <a:noFill/>
          <a:ln w="12383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2593896" y="1282898"/>
            <a:ext cx="9442609" cy="65293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2793206" y="1410057"/>
            <a:ext cx="4318873" cy="3986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9"/>
              </a:lnSpc>
              <a:buNone/>
            </a:pPr>
            <a:r>
              <a:rPr lang="en-US" sz="1962" b="1" dirty="0">
                <a:solidFill>
                  <a:srgbClr val="5E98F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Number of iterations</a:t>
            </a:r>
            <a:endParaRPr lang="en-US" sz="1962" dirty="0"/>
          </a:p>
        </p:txBody>
      </p:sp>
      <p:sp>
        <p:nvSpPr>
          <p:cNvPr id="10" name="Text 6"/>
          <p:cNvSpPr/>
          <p:nvPr/>
        </p:nvSpPr>
        <p:spPr>
          <a:xfrm>
            <a:off x="7518321" y="1410057"/>
            <a:ext cx="4318873" cy="3986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9"/>
              </a:lnSpc>
              <a:buNone/>
            </a:pPr>
            <a:r>
              <a:rPr lang="en-US" sz="1962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76</a:t>
            </a:r>
            <a:endParaRPr lang="en-US" sz="1962" dirty="0"/>
          </a:p>
        </p:txBody>
      </p:sp>
      <p:sp>
        <p:nvSpPr>
          <p:cNvPr id="11" name="Shape 7"/>
          <p:cNvSpPr/>
          <p:nvPr/>
        </p:nvSpPr>
        <p:spPr>
          <a:xfrm>
            <a:off x="2593896" y="1935837"/>
            <a:ext cx="9442609" cy="65293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2793206" y="2062996"/>
            <a:ext cx="4318873" cy="3986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9"/>
              </a:lnSpc>
              <a:buNone/>
            </a:pPr>
            <a:r>
              <a:rPr lang="en-US" sz="1962" b="1" dirty="0">
                <a:solidFill>
                  <a:srgbClr val="5E98F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Accuracy</a:t>
            </a:r>
            <a:endParaRPr lang="en-US" sz="1962" dirty="0"/>
          </a:p>
        </p:txBody>
      </p:sp>
      <p:sp>
        <p:nvSpPr>
          <p:cNvPr id="13" name="Text 9"/>
          <p:cNvSpPr/>
          <p:nvPr/>
        </p:nvSpPr>
        <p:spPr>
          <a:xfrm>
            <a:off x="7518321" y="2062996"/>
            <a:ext cx="4318873" cy="3986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9"/>
              </a:lnSpc>
              <a:buNone/>
            </a:pPr>
            <a:r>
              <a:rPr lang="en-US" sz="1962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0.8267</a:t>
            </a:r>
            <a:endParaRPr lang="en-US" sz="1962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1701" y="2825353"/>
            <a:ext cx="6466999" cy="485822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3114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21249" y="470654"/>
            <a:ext cx="8130302" cy="10696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212"/>
              </a:lnSpc>
              <a:buNone/>
            </a:pPr>
            <a:r>
              <a:rPr lang="en-US" sz="4800" b="1" dirty="0">
                <a:solidFill>
                  <a:srgbClr val="1B1B27"/>
                </a:solidFill>
                <a:latin typeface="Times New Roman" panose="02020603050405020304" pitchFamily="18" charset="0"/>
                <a:ea typeface="Corben" pitchFamily="34" charset="-122"/>
                <a:cs typeface="Times New Roman" panose="02020603050405020304" pitchFamily="18" charset="0"/>
              </a:rPr>
              <a:t>Summarize the results of neural networks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2"/>
          <p:cNvSpPr/>
          <p:nvPr/>
        </p:nvSpPr>
        <p:spPr>
          <a:xfrm>
            <a:off x="1660922" y="1797010"/>
            <a:ext cx="34171" cy="5963483"/>
          </a:xfrm>
          <a:prstGeom prst="roundRect">
            <a:avLst>
              <a:gd name="adj" fmla="val 225410"/>
            </a:avLst>
          </a:prstGeom>
          <a:solidFill>
            <a:srgbClr val="B8BFDF"/>
          </a:solidFill>
          <a:ln/>
        </p:spPr>
      </p:sp>
      <p:sp>
        <p:nvSpPr>
          <p:cNvPr id="7" name="Shape 3"/>
          <p:cNvSpPr/>
          <p:nvPr/>
        </p:nvSpPr>
        <p:spPr>
          <a:xfrm>
            <a:off x="1870472" y="2106156"/>
            <a:ext cx="599003" cy="34171"/>
          </a:xfrm>
          <a:prstGeom prst="roundRect">
            <a:avLst>
              <a:gd name="adj" fmla="val 225410"/>
            </a:avLst>
          </a:prstGeom>
          <a:solidFill>
            <a:srgbClr val="B8BFDF"/>
          </a:solidFill>
          <a:ln/>
        </p:spPr>
      </p:sp>
      <p:sp>
        <p:nvSpPr>
          <p:cNvPr id="8" name="Shape 4"/>
          <p:cNvSpPr/>
          <p:nvPr/>
        </p:nvSpPr>
        <p:spPr>
          <a:xfrm>
            <a:off x="1485424" y="1930718"/>
            <a:ext cx="385048" cy="385048"/>
          </a:xfrm>
          <a:prstGeom prst="roundRect">
            <a:avLst>
              <a:gd name="adj" fmla="val 20004"/>
            </a:avLst>
          </a:prstGeom>
          <a:solidFill>
            <a:srgbClr val="D2D9F9"/>
          </a:solidFill>
          <a:ln w="10597">
            <a:solidFill>
              <a:srgbClr val="B8BFD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639848" y="1962745"/>
            <a:ext cx="76200" cy="3208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27"/>
              </a:lnSpc>
              <a:buNone/>
            </a:pPr>
            <a:r>
              <a:rPr lang="en-US" sz="2800" dirty="0">
                <a:solidFill>
                  <a:srgbClr val="404155"/>
                </a:solidFill>
                <a:latin typeface="Times New Roman" panose="02020603050405020304" pitchFamily="18" charset="0"/>
                <a:ea typeface="Corben" pitchFamily="34" charset="-122"/>
                <a:cs typeface="Times New Roman" panose="02020603050405020304" pitchFamily="18" charset="0"/>
              </a:rPr>
              <a:t>1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2619256" y="1968103"/>
            <a:ext cx="2186940" cy="2674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06"/>
              </a:lnSpc>
              <a:buNone/>
            </a:pPr>
            <a:r>
              <a:rPr lang="en-US" sz="2800" dirty="0">
                <a:solidFill>
                  <a:srgbClr val="5CC97B"/>
                </a:solidFill>
                <a:latin typeface="Times New Roman" panose="02020603050405020304" pitchFamily="18" charset="0"/>
                <a:ea typeface="Corben" pitchFamily="34" charset="-122"/>
                <a:cs typeface="Times New Roman" panose="02020603050405020304" pitchFamily="18" charset="0"/>
              </a:rPr>
              <a:t>Levenberg Marquardt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2619256" y="2338149"/>
            <a:ext cx="6932295" cy="2738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56"/>
              </a:lnSpc>
              <a:buNone/>
            </a:pPr>
            <a:r>
              <a:rPr lang="en-US" sz="2800" b="1" dirty="0">
                <a:solidFill>
                  <a:srgbClr val="5E98F1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Number of iterations : 17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2619256" y="2714625"/>
            <a:ext cx="6932295" cy="2738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56"/>
              </a:lnSpc>
              <a:buNone/>
            </a:pPr>
            <a:r>
              <a:rPr lang="en-US" sz="2800" b="1" dirty="0">
                <a:solidFill>
                  <a:srgbClr val="5E98F1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Accuracy : 96.67 %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1870472" y="3639800"/>
            <a:ext cx="599003" cy="34171"/>
          </a:xfrm>
          <a:prstGeom prst="roundRect">
            <a:avLst>
              <a:gd name="adj" fmla="val 225410"/>
            </a:avLst>
          </a:prstGeom>
          <a:solidFill>
            <a:srgbClr val="B8BFDF"/>
          </a:solidFill>
          <a:ln/>
        </p:spPr>
      </p:sp>
      <p:sp>
        <p:nvSpPr>
          <p:cNvPr id="14" name="Shape 10"/>
          <p:cNvSpPr/>
          <p:nvPr/>
        </p:nvSpPr>
        <p:spPr>
          <a:xfrm>
            <a:off x="1485424" y="3464362"/>
            <a:ext cx="385048" cy="385048"/>
          </a:xfrm>
          <a:prstGeom prst="roundRect">
            <a:avLst>
              <a:gd name="adj" fmla="val 20004"/>
            </a:avLst>
          </a:prstGeom>
          <a:solidFill>
            <a:srgbClr val="D2D9F9"/>
          </a:solidFill>
          <a:ln w="10597">
            <a:solidFill>
              <a:srgbClr val="B8BFDF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1609368" y="3496389"/>
            <a:ext cx="137160" cy="3208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27"/>
              </a:lnSpc>
              <a:buNone/>
            </a:pPr>
            <a:r>
              <a:rPr lang="en-US" sz="2800" dirty="0">
                <a:solidFill>
                  <a:srgbClr val="404155"/>
                </a:solidFill>
                <a:latin typeface="Times New Roman" panose="02020603050405020304" pitchFamily="18" charset="0"/>
                <a:ea typeface="Corben" pitchFamily="34" charset="-122"/>
                <a:cs typeface="Times New Roman" panose="02020603050405020304" pitchFamily="18" charset="0"/>
              </a:rPr>
              <a:t>2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2619256" y="3501747"/>
            <a:ext cx="3185160" cy="2674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06"/>
              </a:lnSpc>
              <a:buNone/>
            </a:pPr>
            <a:r>
              <a:rPr lang="en-US" sz="2800" dirty="0">
                <a:solidFill>
                  <a:srgbClr val="5CC97B"/>
                </a:solidFill>
                <a:latin typeface="Times New Roman" panose="02020603050405020304" pitchFamily="18" charset="0"/>
                <a:ea typeface="Corben" pitchFamily="34" charset="-122"/>
                <a:cs typeface="Times New Roman" panose="02020603050405020304" pitchFamily="18" charset="0"/>
              </a:rPr>
              <a:t>Speed Density Backpropagation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2619256" y="3871793"/>
            <a:ext cx="6932295" cy="2738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56"/>
              </a:lnSpc>
              <a:buNone/>
            </a:pPr>
            <a:r>
              <a:rPr lang="en-US" sz="2800" b="1" dirty="0">
                <a:solidFill>
                  <a:srgbClr val="5E98F1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Number of iterations : 1000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4"/>
          <p:cNvSpPr/>
          <p:nvPr/>
        </p:nvSpPr>
        <p:spPr>
          <a:xfrm>
            <a:off x="2619256" y="4248269"/>
            <a:ext cx="6932295" cy="2738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56"/>
              </a:lnSpc>
              <a:buNone/>
            </a:pPr>
            <a:r>
              <a:rPr lang="en-US" sz="2800" b="1" dirty="0">
                <a:solidFill>
                  <a:srgbClr val="5E98F1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Accuracy : 87.98 %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hape 15"/>
          <p:cNvSpPr/>
          <p:nvPr/>
        </p:nvSpPr>
        <p:spPr>
          <a:xfrm>
            <a:off x="1870472" y="5173444"/>
            <a:ext cx="599003" cy="34171"/>
          </a:xfrm>
          <a:prstGeom prst="roundRect">
            <a:avLst>
              <a:gd name="adj" fmla="val 225410"/>
            </a:avLst>
          </a:prstGeom>
          <a:solidFill>
            <a:srgbClr val="B8BFDF"/>
          </a:solidFill>
          <a:ln/>
        </p:spPr>
      </p:sp>
      <p:sp>
        <p:nvSpPr>
          <p:cNvPr id="20" name="Shape 16"/>
          <p:cNvSpPr/>
          <p:nvPr/>
        </p:nvSpPr>
        <p:spPr>
          <a:xfrm>
            <a:off x="1485424" y="4998006"/>
            <a:ext cx="385048" cy="385048"/>
          </a:xfrm>
          <a:prstGeom prst="roundRect">
            <a:avLst>
              <a:gd name="adj" fmla="val 20004"/>
            </a:avLst>
          </a:prstGeom>
          <a:solidFill>
            <a:srgbClr val="D2D9F9"/>
          </a:solidFill>
          <a:ln w="10597">
            <a:solidFill>
              <a:srgbClr val="B8BFDF"/>
            </a:solidFill>
            <a:prstDash val="solid"/>
          </a:ln>
        </p:spPr>
      </p:sp>
      <p:sp>
        <p:nvSpPr>
          <p:cNvPr id="21" name="Text 17"/>
          <p:cNvSpPr/>
          <p:nvPr/>
        </p:nvSpPr>
        <p:spPr>
          <a:xfrm>
            <a:off x="1605558" y="5030033"/>
            <a:ext cx="144780" cy="3208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27"/>
              </a:lnSpc>
              <a:buNone/>
            </a:pPr>
            <a:r>
              <a:rPr lang="en-US" sz="2800" dirty="0">
                <a:solidFill>
                  <a:srgbClr val="404155"/>
                </a:solidFill>
                <a:latin typeface="Times New Roman" panose="02020603050405020304" pitchFamily="18" charset="0"/>
                <a:ea typeface="Corben" pitchFamily="34" charset="-122"/>
                <a:cs typeface="Times New Roman" panose="02020603050405020304" pitchFamily="18" charset="0"/>
              </a:rPr>
              <a:t>3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18"/>
          <p:cNvSpPr/>
          <p:nvPr/>
        </p:nvSpPr>
        <p:spPr>
          <a:xfrm>
            <a:off x="2619256" y="5035391"/>
            <a:ext cx="2301240" cy="2674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06"/>
              </a:lnSpc>
              <a:buNone/>
            </a:pPr>
            <a:r>
              <a:rPr lang="en-US" sz="2800" dirty="0">
                <a:solidFill>
                  <a:srgbClr val="5CC97B"/>
                </a:solidFill>
                <a:latin typeface="Times New Roman" panose="02020603050405020304" pitchFamily="18" charset="0"/>
                <a:ea typeface="Corben" pitchFamily="34" charset="-122"/>
                <a:cs typeface="Times New Roman" panose="02020603050405020304" pitchFamily="18" charset="0"/>
              </a:rPr>
              <a:t>K-Neighbors Classifier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19"/>
          <p:cNvSpPr/>
          <p:nvPr/>
        </p:nvSpPr>
        <p:spPr>
          <a:xfrm>
            <a:off x="2619256" y="5405438"/>
            <a:ext cx="6932295" cy="2738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56"/>
              </a:lnSpc>
              <a:buNone/>
            </a:pPr>
            <a:r>
              <a:rPr lang="en-US" sz="2800" b="1" dirty="0">
                <a:solidFill>
                  <a:srgbClr val="5E98F1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Number of iterations : 700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20"/>
          <p:cNvSpPr/>
          <p:nvPr/>
        </p:nvSpPr>
        <p:spPr>
          <a:xfrm>
            <a:off x="2619256" y="5781913"/>
            <a:ext cx="6932295" cy="2738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56"/>
              </a:lnSpc>
              <a:buNone/>
            </a:pPr>
            <a:r>
              <a:rPr lang="en-US" sz="2800" b="1" dirty="0">
                <a:solidFill>
                  <a:srgbClr val="5E98F1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Accuracy : 87.95 %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Shape 21"/>
          <p:cNvSpPr/>
          <p:nvPr/>
        </p:nvSpPr>
        <p:spPr>
          <a:xfrm>
            <a:off x="1870472" y="6707088"/>
            <a:ext cx="599003" cy="34171"/>
          </a:xfrm>
          <a:prstGeom prst="roundRect">
            <a:avLst>
              <a:gd name="adj" fmla="val 225410"/>
            </a:avLst>
          </a:prstGeom>
          <a:solidFill>
            <a:srgbClr val="B8BFDF"/>
          </a:solidFill>
          <a:ln/>
        </p:spPr>
      </p:sp>
      <p:sp>
        <p:nvSpPr>
          <p:cNvPr id="26" name="Shape 22"/>
          <p:cNvSpPr/>
          <p:nvPr/>
        </p:nvSpPr>
        <p:spPr>
          <a:xfrm>
            <a:off x="1485424" y="6531650"/>
            <a:ext cx="385048" cy="385048"/>
          </a:xfrm>
          <a:prstGeom prst="roundRect">
            <a:avLst>
              <a:gd name="adj" fmla="val 20004"/>
            </a:avLst>
          </a:prstGeom>
          <a:solidFill>
            <a:srgbClr val="D2D9F9"/>
          </a:solidFill>
          <a:ln w="10597">
            <a:solidFill>
              <a:srgbClr val="B8BFDF"/>
            </a:solidFill>
            <a:prstDash val="solid"/>
          </a:ln>
        </p:spPr>
      </p:sp>
      <p:sp>
        <p:nvSpPr>
          <p:cNvPr id="27" name="Text 23"/>
          <p:cNvSpPr/>
          <p:nvPr/>
        </p:nvSpPr>
        <p:spPr>
          <a:xfrm>
            <a:off x="1613178" y="6563678"/>
            <a:ext cx="129540" cy="3208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27"/>
              </a:lnSpc>
              <a:buNone/>
            </a:pPr>
            <a:r>
              <a:rPr lang="en-US" sz="2800" dirty="0">
                <a:solidFill>
                  <a:srgbClr val="404155"/>
                </a:solidFill>
                <a:latin typeface="Times New Roman" panose="02020603050405020304" pitchFamily="18" charset="0"/>
                <a:ea typeface="Corben" pitchFamily="34" charset="-122"/>
                <a:cs typeface="Times New Roman" panose="02020603050405020304" pitchFamily="18" charset="0"/>
              </a:rPr>
              <a:t>4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24"/>
          <p:cNvSpPr/>
          <p:nvPr/>
        </p:nvSpPr>
        <p:spPr>
          <a:xfrm>
            <a:off x="2619256" y="6569035"/>
            <a:ext cx="1711643" cy="2674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06"/>
              </a:lnSpc>
              <a:buNone/>
            </a:pPr>
            <a:r>
              <a:rPr lang="en-US" sz="2800" dirty="0">
                <a:solidFill>
                  <a:srgbClr val="5CC97B"/>
                </a:solidFill>
                <a:latin typeface="Times New Roman" panose="02020603050405020304" pitchFamily="18" charset="0"/>
                <a:ea typeface="Corben" pitchFamily="34" charset="-122"/>
                <a:cs typeface="Times New Roman" panose="02020603050405020304" pitchFamily="18" charset="0"/>
              </a:rPr>
              <a:t>Powell-Beale-CG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 25"/>
          <p:cNvSpPr/>
          <p:nvPr/>
        </p:nvSpPr>
        <p:spPr>
          <a:xfrm>
            <a:off x="2619256" y="6939082"/>
            <a:ext cx="6932295" cy="2738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56"/>
              </a:lnSpc>
              <a:buNone/>
            </a:pPr>
            <a:r>
              <a:rPr lang="en-US" sz="2800" b="1" dirty="0">
                <a:solidFill>
                  <a:srgbClr val="5E98F1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Number of iterations : 76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 26"/>
          <p:cNvSpPr/>
          <p:nvPr/>
        </p:nvSpPr>
        <p:spPr>
          <a:xfrm>
            <a:off x="2619256" y="7315557"/>
            <a:ext cx="6932295" cy="2738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56"/>
              </a:lnSpc>
              <a:buNone/>
            </a:pPr>
            <a:r>
              <a:rPr lang="en-US" sz="2800" b="1" dirty="0">
                <a:solidFill>
                  <a:srgbClr val="5E98F1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Accuracy : 82.67 %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948940" y="5156359"/>
            <a:ext cx="87325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8000" b="1" dirty="0">
                <a:solidFill>
                  <a:srgbClr val="1B1B27"/>
                </a:solidFill>
                <a:latin typeface="Times New Roman" panose="02020603050405020304" pitchFamily="18" charset="0"/>
                <a:ea typeface="Corben" pitchFamily="34" charset="-122"/>
                <a:cs typeface="Times New Roman" panose="02020603050405020304" pitchFamily="18" charset="0"/>
              </a:rPr>
              <a:t>Thank for your patience</a:t>
            </a:r>
            <a:endParaRPr lang="en-US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105096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6000" dirty="0">
                <a:solidFill>
                  <a:srgbClr val="1B1B27"/>
                </a:solidFill>
                <a:latin typeface="Times New Roman" panose="02020603050405020304" pitchFamily="18" charset="0"/>
                <a:ea typeface="Corben" pitchFamily="34" charset="-122"/>
                <a:cs typeface="Times New Roman" panose="02020603050405020304" pitchFamily="18" charset="0"/>
              </a:rPr>
              <a:t>Data review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993" y="2078593"/>
            <a:ext cx="10554414" cy="1990011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7993" y="4318516"/>
            <a:ext cx="10554414" cy="286011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743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1743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0524" y="476726"/>
            <a:ext cx="8149352" cy="727829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85000"/>
            </a:srgbClr>
          </a:solidFill>
          <a:ln/>
        </p:spPr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6699" y="596622"/>
            <a:ext cx="10297001" cy="70363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37993" y="2076926"/>
            <a:ext cx="84658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800" dirty="0">
                <a:solidFill>
                  <a:srgbClr val="1B1B27"/>
                </a:solidFill>
                <a:latin typeface="Times New Roman" panose="02020603050405020304" pitchFamily="18" charset="0"/>
                <a:ea typeface="Corben" pitchFamily="34" charset="-122"/>
                <a:cs typeface="Times New Roman" panose="02020603050405020304" pitchFamily="18" charset="0"/>
              </a:rPr>
              <a:t>Training methods for iris dataset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3215640"/>
            <a:ext cx="2388632" cy="14762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918370"/>
            <a:ext cx="272188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800" dirty="0">
                <a:solidFill>
                  <a:srgbClr val="1B1B27"/>
                </a:solidFill>
                <a:latin typeface="Times New Roman" panose="02020603050405020304" pitchFamily="18" charset="0"/>
                <a:ea typeface="Corben" pitchFamily="34" charset="-122"/>
                <a:cs typeface="Times New Roman" panose="02020603050405020304" pitchFamily="18" charset="0"/>
              </a:rPr>
              <a:t>Levenberg Marquardt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2037993" y="5797153"/>
            <a:ext cx="238863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881" y="3215640"/>
            <a:ext cx="2388632" cy="147625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59881" y="4969550"/>
            <a:ext cx="238863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Times New Roman" panose="02020603050405020304" pitchFamily="18" charset="0"/>
                <a:ea typeface="Corben" pitchFamily="34" charset="-122"/>
                <a:cs typeface="Times New Roman" panose="02020603050405020304" pitchFamily="18" charset="0"/>
              </a:rPr>
              <a:t>Speed Density Backpropagation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4759881" y="5797153"/>
            <a:ext cx="238863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768" y="3215640"/>
            <a:ext cx="2388632" cy="147625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4969550"/>
            <a:ext cx="238863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800" dirty="0">
                <a:solidFill>
                  <a:srgbClr val="1B1B27"/>
                </a:solidFill>
                <a:latin typeface="Times New Roman" panose="02020603050405020304" pitchFamily="18" charset="0"/>
                <a:ea typeface="Corben" pitchFamily="34" charset="-122"/>
                <a:cs typeface="Times New Roman" panose="02020603050405020304" pitchFamily="18" charset="0"/>
              </a:rPr>
              <a:t>K-Neighbors Classifier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7481768" y="5797153"/>
            <a:ext cx="238863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3656" y="3215640"/>
            <a:ext cx="2388751" cy="147625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203656" y="496955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3200" dirty="0">
                <a:solidFill>
                  <a:srgbClr val="1B1B27"/>
                </a:solidFill>
                <a:latin typeface="Times New Roman" panose="02020603050405020304" pitchFamily="18" charset="0"/>
                <a:ea typeface="Corben" pitchFamily="34" charset="-122"/>
                <a:cs typeface="Times New Roman" panose="02020603050405020304" pitchFamily="18" charset="0"/>
              </a:rPr>
              <a:t>Powell-Beale-CG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624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162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581513" y="548045"/>
            <a:ext cx="5608320" cy="4982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24"/>
              </a:lnSpc>
              <a:buNone/>
            </a:pPr>
            <a:r>
              <a:rPr lang="en-US" sz="4000" b="1" dirty="0">
                <a:solidFill>
                  <a:srgbClr val="F44444"/>
                </a:solidFill>
                <a:latin typeface="Times New Roman" panose="02020603050405020304" pitchFamily="18" charset="0"/>
                <a:ea typeface="Corben" pitchFamily="34" charset="-122"/>
                <a:cs typeface="Times New Roman" panose="02020603050405020304" pitchFamily="18" charset="0"/>
              </a:rPr>
              <a:t>Levenberg Marquardt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2581513" y="1270516"/>
            <a:ext cx="9467374" cy="1330643"/>
          </a:xfrm>
          <a:prstGeom prst="roundRect">
            <a:avLst>
              <a:gd name="adj" fmla="val 6740"/>
            </a:avLst>
          </a:prstGeom>
          <a:noFill/>
          <a:ln w="12383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2593896" y="1282898"/>
            <a:ext cx="9442609" cy="65293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2793206" y="1410057"/>
            <a:ext cx="4318873" cy="3986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9"/>
              </a:lnSpc>
              <a:buNone/>
            </a:pPr>
            <a:r>
              <a:rPr lang="en-US" sz="1962" b="1" dirty="0">
                <a:solidFill>
                  <a:srgbClr val="5E98F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Number of iterations</a:t>
            </a:r>
            <a:endParaRPr lang="en-US" sz="1962" dirty="0"/>
          </a:p>
        </p:txBody>
      </p:sp>
      <p:sp>
        <p:nvSpPr>
          <p:cNvPr id="10" name="Text 6"/>
          <p:cNvSpPr/>
          <p:nvPr/>
        </p:nvSpPr>
        <p:spPr>
          <a:xfrm>
            <a:off x="7518321" y="1410057"/>
            <a:ext cx="4318873" cy="318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11"/>
              </a:lnSpc>
              <a:buNone/>
            </a:pPr>
            <a:r>
              <a:rPr lang="en-US" sz="1569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5 </a:t>
            </a:r>
            <a:r>
              <a:rPr lang="en-US" sz="1569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(For specific accuracy 17)</a:t>
            </a:r>
            <a:endParaRPr lang="en-US" sz="1569" dirty="0"/>
          </a:p>
        </p:txBody>
      </p:sp>
      <p:sp>
        <p:nvSpPr>
          <p:cNvPr id="11" name="Shape 7"/>
          <p:cNvSpPr/>
          <p:nvPr/>
        </p:nvSpPr>
        <p:spPr>
          <a:xfrm>
            <a:off x="2593896" y="1935837"/>
            <a:ext cx="9442609" cy="65293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2793206" y="2062996"/>
            <a:ext cx="4318873" cy="3986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9"/>
              </a:lnSpc>
              <a:buNone/>
            </a:pPr>
            <a:r>
              <a:rPr lang="en-US" sz="1962" b="1" dirty="0">
                <a:solidFill>
                  <a:srgbClr val="5E98F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Accuracy</a:t>
            </a:r>
            <a:endParaRPr lang="en-US" sz="1962" dirty="0"/>
          </a:p>
        </p:txBody>
      </p:sp>
      <p:sp>
        <p:nvSpPr>
          <p:cNvPr id="13" name="Text 9"/>
          <p:cNvSpPr/>
          <p:nvPr/>
        </p:nvSpPr>
        <p:spPr>
          <a:xfrm>
            <a:off x="7518321" y="2062996"/>
            <a:ext cx="4318873" cy="3986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9"/>
              </a:lnSpc>
              <a:buNone/>
            </a:pPr>
            <a:r>
              <a:rPr lang="en-US" sz="1962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0.9667</a:t>
            </a:r>
            <a:endParaRPr lang="en-US" sz="1962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6507" y="2825353"/>
            <a:ext cx="7657386" cy="485822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624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162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581513" y="548045"/>
            <a:ext cx="8221980" cy="4982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24"/>
              </a:lnSpc>
              <a:buNone/>
            </a:pPr>
            <a:r>
              <a:rPr lang="en-US" sz="4000" b="1" dirty="0">
                <a:solidFill>
                  <a:srgbClr val="F44444"/>
                </a:solidFill>
                <a:latin typeface="Times New Roman" panose="02020603050405020304" pitchFamily="18" charset="0"/>
                <a:ea typeface="Corben" pitchFamily="34" charset="-122"/>
                <a:cs typeface="Times New Roman" panose="02020603050405020304" pitchFamily="18" charset="0"/>
              </a:rPr>
              <a:t>Speed Density Backpropagation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2581513" y="1270516"/>
            <a:ext cx="9467374" cy="1330643"/>
          </a:xfrm>
          <a:prstGeom prst="roundRect">
            <a:avLst>
              <a:gd name="adj" fmla="val 6740"/>
            </a:avLst>
          </a:prstGeom>
          <a:noFill/>
          <a:ln w="12383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2593896" y="1282898"/>
            <a:ext cx="9442609" cy="65293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2793206" y="1410057"/>
            <a:ext cx="4318873" cy="318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11"/>
              </a:lnSpc>
              <a:buNone/>
            </a:pPr>
            <a:r>
              <a:rPr lang="en-US" sz="1569" b="1" dirty="0">
                <a:solidFill>
                  <a:srgbClr val="5E98F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Number of iterations</a:t>
            </a:r>
            <a:endParaRPr lang="en-US" sz="1569" dirty="0"/>
          </a:p>
        </p:txBody>
      </p:sp>
      <p:sp>
        <p:nvSpPr>
          <p:cNvPr id="10" name="Text 6"/>
          <p:cNvSpPr/>
          <p:nvPr/>
        </p:nvSpPr>
        <p:spPr>
          <a:xfrm>
            <a:off x="7518321" y="1410057"/>
            <a:ext cx="4318873" cy="3986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9"/>
              </a:lnSpc>
              <a:buNone/>
            </a:pPr>
            <a:r>
              <a:rPr lang="en-US" sz="1962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1000</a:t>
            </a:r>
            <a:endParaRPr lang="en-US" sz="1962" dirty="0"/>
          </a:p>
        </p:txBody>
      </p:sp>
      <p:sp>
        <p:nvSpPr>
          <p:cNvPr id="11" name="Shape 7"/>
          <p:cNvSpPr/>
          <p:nvPr/>
        </p:nvSpPr>
        <p:spPr>
          <a:xfrm>
            <a:off x="2593896" y="1935837"/>
            <a:ext cx="9442609" cy="65293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2793206" y="2062996"/>
            <a:ext cx="4318873" cy="318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11"/>
              </a:lnSpc>
              <a:buNone/>
            </a:pPr>
            <a:r>
              <a:rPr lang="en-US" sz="1569" b="1" dirty="0">
                <a:solidFill>
                  <a:srgbClr val="5E98F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Accuracy</a:t>
            </a:r>
            <a:endParaRPr lang="en-US" sz="1569" dirty="0"/>
          </a:p>
        </p:txBody>
      </p:sp>
      <p:sp>
        <p:nvSpPr>
          <p:cNvPr id="13" name="Text 9"/>
          <p:cNvSpPr/>
          <p:nvPr/>
        </p:nvSpPr>
        <p:spPr>
          <a:xfrm>
            <a:off x="7518321" y="2062996"/>
            <a:ext cx="4318873" cy="3986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9"/>
              </a:lnSpc>
              <a:buNone/>
            </a:pPr>
            <a:r>
              <a:rPr lang="en-US" sz="1962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0.8798</a:t>
            </a:r>
            <a:endParaRPr lang="en-US" sz="1962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7912" y="2825353"/>
            <a:ext cx="6134457" cy="485822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854512"/>
            <a:ext cx="6477000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4400" b="1" dirty="0">
                <a:solidFill>
                  <a:srgbClr val="F44444"/>
                </a:solidFill>
                <a:latin typeface="Times New Roman" panose="02020603050405020304" pitchFamily="18" charset="0"/>
                <a:ea typeface="Corben" pitchFamily="34" charset="-122"/>
                <a:cs typeface="Times New Roman" panose="02020603050405020304" pitchFamily="18" charset="0"/>
              </a:rPr>
              <a:t>K-Neighbors Classifier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2037993" y="1659850"/>
            <a:ext cx="10554414" cy="5109924"/>
          </a:xfrm>
          <a:prstGeom prst="roundRect">
            <a:avLst>
              <a:gd name="adj" fmla="val 1957"/>
            </a:avLst>
          </a:prstGeom>
          <a:noFill/>
          <a:ln w="13811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2051804" y="1673662"/>
            <a:ext cx="10526792" cy="7260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2273975" y="1814513"/>
            <a:ext cx="4815245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5E98F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Number of iterations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7541181" y="1814513"/>
            <a:ext cx="4815245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700</a:t>
            </a:r>
            <a:endParaRPr lang="en-US" sz="2187" dirty="0"/>
          </a:p>
        </p:txBody>
      </p:sp>
      <p:sp>
        <p:nvSpPr>
          <p:cNvPr id="11" name="Shape 7"/>
          <p:cNvSpPr/>
          <p:nvPr/>
        </p:nvSpPr>
        <p:spPr>
          <a:xfrm>
            <a:off x="2051804" y="2399705"/>
            <a:ext cx="10526792" cy="7260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2273975" y="2540556"/>
            <a:ext cx="4815245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5E98F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Accuracy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7541181" y="2540556"/>
            <a:ext cx="4815245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0.8795</a:t>
            </a:r>
            <a:endParaRPr lang="en-US" sz="2187" dirty="0"/>
          </a:p>
        </p:txBody>
      </p:sp>
      <p:sp>
        <p:nvSpPr>
          <p:cNvPr id="14" name="Shape 10"/>
          <p:cNvSpPr/>
          <p:nvPr/>
        </p:nvSpPr>
        <p:spPr>
          <a:xfrm>
            <a:off x="2051804" y="3125748"/>
            <a:ext cx="10526792" cy="7260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2273975" y="3266599"/>
            <a:ext cx="4815245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5E98F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Input Layer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7541181" y="3266599"/>
            <a:ext cx="4815245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4</a:t>
            </a:r>
            <a:endParaRPr lang="en-US" sz="2187" dirty="0"/>
          </a:p>
        </p:txBody>
      </p:sp>
      <p:sp>
        <p:nvSpPr>
          <p:cNvPr id="17" name="Shape 13"/>
          <p:cNvSpPr/>
          <p:nvPr/>
        </p:nvSpPr>
        <p:spPr>
          <a:xfrm>
            <a:off x="2051804" y="3851791"/>
            <a:ext cx="10526792" cy="7260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4"/>
          <p:cNvSpPr/>
          <p:nvPr/>
        </p:nvSpPr>
        <p:spPr>
          <a:xfrm>
            <a:off x="2273975" y="3992642"/>
            <a:ext cx="4815245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5E98F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Hidden Layer</a:t>
            </a:r>
            <a:endParaRPr lang="en-US" sz="2187" dirty="0"/>
          </a:p>
        </p:txBody>
      </p:sp>
      <p:sp>
        <p:nvSpPr>
          <p:cNvPr id="19" name="Text 15"/>
          <p:cNvSpPr/>
          <p:nvPr/>
        </p:nvSpPr>
        <p:spPr>
          <a:xfrm>
            <a:off x="7541181" y="3992642"/>
            <a:ext cx="4815245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5</a:t>
            </a:r>
            <a:endParaRPr lang="en-US" sz="2187" dirty="0"/>
          </a:p>
        </p:txBody>
      </p:sp>
      <p:sp>
        <p:nvSpPr>
          <p:cNvPr id="20" name="Shape 16"/>
          <p:cNvSpPr/>
          <p:nvPr/>
        </p:nvSpPr>
        <p:spPr>
          <a:xfrm>
            <a:off x="2051804" y="4577834"/>
            <a:ext cx="10526792" cy="7260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7"/>
          <p:cNvSpPr/>
          <p:nvPr/>
        </p:nvSpPr>
        <p:spPr>
          <a:xfrm>
            <a:off x="2273975" y="4718685"/>
            <a:ext cx="4815245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5E98F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Output Layer</a:t>
            </a:r>
            <a:endParaRPr lang="en-US" sz="2187" dirty="0"/>
          </a:p>
        </p:txBody>
      </p:sp>
      <p:sp>
        <p:nvSpPr>
          <p:cNvPr id="22" name="Text 18"/>
          <p:cNvSpPr/>
          <p:nvPr/>
        </p:nvSpPr>
        <p:spPr>
          <a:xfrm>
            <a:off x="7541181" y="4718685"/>
            <a:ext cx="4815245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3</a:t>
            </a:r>
            <a:endParaRPr lang="en-US" sz="2187" dirty="0"/>
          </a:p>
        </p:txBody>
      </p:sp>
      <p:sp>
        <p:nvSpPr>
          <p:cNvPr id="23" name="Shape 19"/>
          <p:cNvSpPr/>
          <p:nvPr/>
        </p:nvSpPr>
        <p:spPr>
          <a:xfrm>
            <a:off x="2051804" y="5303877"/>
            <a:ext cx="10526792" cy="7260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4" name="Text 20"/>
          <p:cNvSpPr/>
          <p:nvPr/>
        </p:nvSpPr>
        <p:spPr>
          <a:xfrm>
            <a:off x="2273975" y="5444728"/>
            <a:ext cx="4815245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5E98F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Learning Rate</a:t>
            </a:r>
            <a:endParaRPr lang="en-US" sz="2187" dirty="0"/>
          </a:p>
        </p:txBody>
      </p:sp>
      <p:sp>
        <p:nvSpPr>
          <p:cNvPr id="25" name="Text 21"/>
          <p:cNvSpPr/>
          <p:nvPr/>
        </p:nvSpPr>
        <p:spPr>
          <a:xfrm>
            <a:off x="7541181" y="5444728"/>
            <a:ext cx="4815245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0.005</a:t>
            </a:r>
            <a:endParaRPr lang="en-US" sz="2187" dirty="0"/>
          </a:p>
        </p:txBody>
      </p:sp>
      <p:sp>
        <p:nvSpPr>
          <p:cNvPr id="26" name="Shape 22"/>
          <p:cNvSpPr/>
          <p:nvPr/>
        </p:nvSpPr>
        <p:spPr>
          <a:xfrm>
            <a:off x="2051804" y="6029920"/>
            <a:ext cx="10526792" cy="7260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7" name="Text 23"/>
          <p:cNvSpPr/>
          <p:nvPr/>
        </p:nvSpPr>
        <p:spPr>
          <a:xfrm>
            <a:off x="2273975" y="6170771"/>
            <a:ext cx="4815245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5E98F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Activation Function</a:t>
            </a:r>
            <a:endParaRPr lang="en-US" sz="2187" dirty="0"/>
          </a:p>
        </p:txBody>
      </p:sp>
      <p:sp>
        <p:nvSpPr>
          <p:cNvPr id="28" name="Text 24"/>
          <p:cNvSpPr/>
          <p:nvPr/>
        </p:nvSpPr>
        <p:spPr>
          <a:xfrm>
            <a:off x="7541181" y="6170771"/>
            <a:ext cx="4815245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sigmoid</a:t>
            </a:r>
            <a:endParaRPr lang="en-US" sz="2187" dirty="0"/>
          </a:p>
        </p:txBody>
      </p:sp>
      <p:sp>
        <p:nvSpPr>
          <p:cNvPr id="29" name="Text 25"/>
          <p:cNvSpPr/>
          <p:nvPr/>
        </p:nvSpPr>
        <p:spPr>
          <a:xfrm>
            <a:off x="2037993" y="701968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267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126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15766" y="578882"/>
            <a:ext cx="6134100" cy="526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144"/>
              </a:lnSpc>
              <a:buNone/>
            </a:pPr>
            <a:r>
              <a:rPr lang="en-US" sz="4400" b="1" dirty="0">
                <a:solidFill>
                  <a:srgbClr val="F44444"/>
                </a:solidFill>
                <a:latin typeface="Times New Roman" panose="02020603050405020304" pitchFamily="18" charset="0"/>
                <a:ea typeface="Corben" pitchFamily="34" charset="-122"/>
                <a:cs typeface="Times New Roman" panose="02020603050405020304" pitchFamily="18" charset="0"/>
              </a:rPr>
              <a:t>K-Neighbors Classifier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8861" y="1341953"/>
            <a:ext cx="8092678" cy="6310432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7</TotalTime>
  <Words>155</Words>
  <Application>Microsoft Office PowerPoint</Application>
  <PresentationFormat>Custom</PresentationFormat>
  <Paragraphs>72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Nobile</vt:lpstr>
      <vt:lpstr>Times New Roman</vt:lpstr>
      <vt:lpstr>Tw Cen MT</vt:lpstr>
      <vt:lpstr>Tw Cen MT Condensed</vt:lpstr>
      <vt:lpstr>Wingdings 3</vt:lpstr>
      <vt:lpstr>Integral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Seyed Mohammad Sajadi</cp:lastModifiedBy>
  <cp:revision>5</cp:revision>
  <dcterms:created xsi:type="dcterms:W3CDTF">2024-01-29T18:52:47Z</dcterms:created>
  <dcterms:modified xsi:type="dcterms:W3CDTF">2024-01-29T22:21:54Z</dcterms:modified>
</cp:coreProperties>
</file>